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9" r:id="rId10"/>
    <p:sldId id="275" r:id="rId11"/>
    <p:sldId id="277" r:id="rId12"/>
    <p:sldId id="276" r:id="rId13"/>
    <p:sldId id="279" r:id="rId14"/>
    <p:sldId id="278" r:id="rId15"/>
    <p:sldId id="280" r:id="rId16"/>
    <p:sldId id="285" r:id="rId17"/>
    <p:sldId id="288" r:id="rId18"/>
    <p:sldId id="289" r:id="rId19"/>
    <p:sldId id="299" r:id="rId20"/>
    <p:sldId id="295" r:id="rId21"/>
    <p:sldId id="296" r:id="rId22"/>
    <p:sldId id="297" r:id="rId23"/>
    <p:sldId id="300" r:id="rId24"/>
    <p:sldId id="292" r:id="rId25"/>
    <p:sldId id="294" r:id="rId26"/>
    <p:sldId id="298" r:id="rId27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9"/>
      <p:bold r:id="rId30"/>
      <p:italic r:id="rId31"/>
      <p:boldItalic r:id="rId32"/>
    </p:embeddedFont>
    <p:embeddedFont>
      <p:font typeface="Roboto Slab" pitchFamily="2" charset="0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Maniatopoulos" initials="" lastIdx="4" clrIdx="0"/>
  <p:cmAuthor id="1" name="Konstnatinos Georgiou" initials="" lastIdx="2" clrIdx="1"/>
  <p:cmAuthor id="2" name="Georgiou Konstantinos" initials="KG" lastIdx="1" clrIdx="2">
    <p:extLst>
      <p:ext uri="{19B8F6BF-5375-455C-9EA6-DF929625EA0E}">
        <p15:presenceInfo xmlns:p15="http://schemas.microsoft.com/office/powerpoint/2012/main" userId="S::kigeorgiou@eurobank.gr::584861a8-dc6b-4d1c-bed2-757799f4b76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37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6e242e59ed_0_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6e242e59ed_0_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6e242e59ed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6e242e59ed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6e242e59ed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6e242e59ed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6e5129e13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6e5129e13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6e5129e13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6e5129e13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6e5129e13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6e5129e13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6e5129e13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6e5129e13b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6e5129e13b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6e5129e13b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6e5129e13b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6e5129e13b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6e5b7a596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6e5b7a5962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e242e59ed_0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e242e59ed_0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6ebbbf0bf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6ebbbf0bf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6e5b7a596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6e5b7a596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6e5b7a596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6e5b7a596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6ebbbf0bf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6ebbbf0bf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6e5b7a5962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6e5b7a5962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e242e59ed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e242e59ed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e242e59ed_0_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e242e59ed_0_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6e242e59ed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6e242e59ed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6e242e59ed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6e242e59ed_0_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6e242e59ed_0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6e242e59ed_0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6e242e59ed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6e242e59ed_0_4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6e242e59ed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6e242e59ed_0_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311700" y="0"/>
            <a:ext cx="8520600" cy="27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3900"/>
              <a:t>Simulation of Photovoltaic Systems: Optimization Algorithms and Simulation Framework</a:t>
            </a:r>
            <a:endParaRPr sz="3900"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dirty="0"/>
              <a:t>MSc in Energy Systems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dirty="0"/>
              <a:t>Dissertation </a:t>
            </a:r>
            <a:r>
              <a:rPr lang="en-US" dirty="0"/>
              <a:t>Presentation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13"/>
          <p:cNvSpPr txBox="1"/>
          <p:nvPr/>
        </p:nvSpPr>
        <p:spPr>
          <a:xfrm>
            <a:off x="3274200" y="4114250"/>
            <a:ext cx="2595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Author: Konstantinos Georgiou</a:t>
            </a:r>
            <a:endParaRPr sz="1200">
              <a:solidFill>
                <a:schemeClr val="accent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Date: July 2025</a:t>
            </a:r>
            <a:endParaRPr sz="1200">
              <a:solidFill>
                <a:schemeClr val="accent5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Supervisor: Dr.Kavadias Kosmas</a:t>
            </a:r>
            <a:endParaRPr sz="1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821236-9A6A-8C21-C5A9-19CAC8C89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4"/>
          <p:cNvSpPr txBox="1">
            <a:spLocks noGrp="1"/>
          </p:cNvSpPr>
          <p:nvPr>
            <p:ph type="title"/>
          </p:nvPr>
        </p:nvSpPr>
        <p:spPr>
          <a:xfrm>
            <a:off x="387900" y="20737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SzPts val="990"/>
              <a:buNone/>
            </a:pPr>
            <a:r>
              <a:rPr lang="el" sz="2825">
                <a:latin typeface="Roboto"/>
                <a:ea typeface="Roboto"/>
                <a:cs typeface="Roboto"/>
                <a:sym typeface="Roboto"/>
              </a:rPr>
              <a:t>Optimization Results &amp; Performance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34"/>
          <p:cNvSpPr txBox="1">
            <a:spLocks noGrp="1"/>
          </p:cNvSpPr>
          <p:nvPr>
            <p:ph type="body" idx="1"/>
          </p:nvPr>
        </p:nvSpPr>
        <p:spPr>
          <a:xfrm>
            <a:off x="88900" y="893475"/>
            <a:ext cx="8956100" cy="41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600" dirty="0"/>
              <a:t>Optimization Strategy       Tilt Angle</a:t>
            </a:r>
            <a:r>
              <a:rPr lang="en-US" sz="1600" dirty="0"/>
              <a:t>           </a:t>
            </a:r>
            <a:r>
              <a:rPr lang="el" sz="1600" dirty="0"/>
              <a:t>Azimuth Angle</a:t>
            </a:r>
            <a:r>
              <a:rPr lang="en-US" sz="1600" dirty="0"/>
              <a:t>         </a:t>
            </a:r>
            <a:r>
              <a:rPr lang="el" sz="1600" dirty="0"/>
              <a:t>Annual Energy (kWh)   </a:t>
            </a:r>
            <a:r>
              <a:rPr lang="en-US" sz="1600" dirty="0"/>
              <a:t>       </a:t>
            </a:r>
            <a:r>
              <a:rPr lang="el" sz="1600" dirty="0"/>
              <a:t>Load</a:t>
            </a:r>
            <a:r>
              <a:rPr lang="en-US" sz="1600" dirty="0"/>
              <a:t> </a:t>
            </a:r>
            <a:r>
              <a:rPr lang="el" sz="1600" dirty="0"/>
              <a:t>Matching</a:t>
            </a:r>
            <a:endParaRPr sz="16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708" dirty="0">
                <a:highlight>
                  <a:schemeClr val="accent2"/>
                </a:highlight>
              </a:rPr>
              <a:t>Single Objective                      33.8°             </a:t>
            </a:r>
            <a:r>
              <a:rPr lang="en-US" sz="1708" dirty="0">
                <a:highlight>
                  <a:schemeClr val="accent2"/>
                </a:highlight>
              </a:rPr>
              <a:t>-0</a:t>
            </a:r>
            <a:r>
              <a:rPr lang="el" sz="1708" dirty="0">
                <a:highlight>
                  <a:schemeClr val="accent2"/>
                </a:highlight>
              </a:rPr>
              <a:t>.</a:t>
            </a:r>
            <a:r>
              <a:rPr lang="en-US" sz="1708" dirty="0">
                <a:highlight>
                  <a:schemeClr val="accent2"/>
                </a:highlight>
              </a:rPr>
              <a:t>3</a:t>
            </a:r>
            <a:r>
              <a:rPr lang="el" sz="1708" dirty="0">
                <a:highlight>
                  <a:schemeClr val="accent2"/>
                </a:highlight>
              </a:rPr>
              <a:t>°                                327,731              </a:t>
            </a:r>
            <a:r>
              <a:rPr lang="en-US" sz="1708" dirty="0">
                <a:highlight>
                  <a:schemeClr val="accent2"/>
                </a:highlight>
              </a:rPr>
              <a:t>            </a:t>
            </a:r>
            <a:r>
              <a:rPr lang="el" sz="1708" dirty="0">
                <a:highlight>
                  <a:schemeClr val="accent2"/>
                </a:highlight>
              </a:rPr>
              <a:t>Standard   </a:t>
            </a:r>
            <a:endParaRPr sz="1708" dirty="0">
              <a:highlight>
                <a:schemeClr val="accent2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708" dirty="0">
                <a:highlight>
                  <a:schemeClr val="accent1"/>
                </a:highlight>
              </a:rPr>
              <a:t>Multi-Objective                        26.9°             </a:t>
            </a:r>
            <a:r>
              <a:rPr lang="en-US" sz="1708" dirty="0">
                <a:highlight>
                  <a:schemeClr val="accent1"/>
                </a:highlight>
              </a:rPr>
              <a:t>20</a:t>
            </a:r>
            <a:r>
              <a:rPr lang="el" sz="1708" dirty="0">
                <a:highlight>
                  <a:schemeClr val="accent1"/>
                </a:highlight>
              </a:rPr>
              <a:t>.6°                                321,919                           + 5.8%</a:t>
            </a:r>
            <a:endParaRPr sz="1708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l" sz="2259" b="1" dirty="0">
                <a:highlight>
                  <a:schemeClr val="lt1"/>
                </a:highlight>
              </a:rPr>
              <a:t>Selected Final Configuration</a:t>
            </a:r>
            <a:endParaRPr sz="2259" b="1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>
                <a:highlight>
                  <a:schemeClr val="lt1"/>
                </a:highlight>
              </a:rPr>
              <a:t>Strategy Used</a:t>
            </a:r>
            <a:r>
              <a:rPr lang="el" sz="1659" dirty="0">
                <a:highlight>
                  <a:schemeClr val="lt1"/>
                </a:highlight>
              </a:rPr>
              <a:t>: adaptive_improved</a:t>
            </a:r>
            <a:endParaRPr sz="1659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>
                <a:highlight>
                  <a:schemeClr val="lt1"/>
                </a:highlight>
              </a:rPr>
              <a:t>Final Production</a:t>
            </a:r>
            <a:r>
              <a:rPr lang="el" sz="1659" dirty="0">
                <a:highlight>
                  <a:schemeClr val="lt1"/>
                </a:highlight>
              </a:rPr>
              <a:t>: </a:t>
            </a:r>
            <a:r>
              <a:rPr lang="el" sz="1659" b="1" dirty="0">
                <a:highlight>
                  <a:schemeClr val="lt1"/>
                </a:highlight>
              </a:rPr>
              <a:t>321,919 kWh/year</a:t>
            </a:r>
            <a:endParaRPr sz="1659" b="1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>
                <a:highlight>
                  <a:schemeClr val="lt1"/>
                </a:highlight>
              </a:rPr>
              <a:t>Final Angles</a:t>
            </a:r>
            <a:r>
              <a:rPr lang="el" sz="1659" dirty="0">
                <a:highlight>
                  <a:schemeClr val="lt1"/>
                </a:highlight>
              </a:rPr>
              <a:t>: </a:t>
            </a:r>
            <a:r>
              <a:rPr lang="el" sz="1659" b="1" dirty="0">
                <a:highlight>
                  <a:schemeClr val="lt1"/>
                </a:highlight>
              </a:rPr>
              <a:t>26.9° tilt, 20.6° azimuth</a:t>
            </a:r>
            <a:endParaRPr sz="1659" b="1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/>
              <a:t>Energy Loss</a:t>
            </a:r>
            <a:r>
              <a:rPr lang="el" sz="1659" b="1" dirty="0">
                <a:highlight>
                  <a:schemeClr val="lt1"/>
                </a:highlight>
              </a:rPr>
              <a:t>:</a:t>
            </a:r>
            <a:r>
              <a:rPr lang="el" sz="1659" dirty="0">
                <a:highlight>
                  <a:schemeClr val="lt1"/>
                </a:highlight>
              </a:rPr>
              <a:t> -5,812 kWh (-1.8% vs single-objective)</a:t>
            </a:r>
            <a:endParaRPr sz="1659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>
                <a:highlight>
                  <a:schemeClr val="lt1"/>
                </a:highlight>
              </a:rPr>
              <a:t>Weighted Mismatch</a:t>
            </a:r>
            <a:r>
              <a:rPr lang="en-US" sz="1659" b="1" dirty="0">
                <a:highlight>
                  <a:schemeClr val="lt1"/>
                </a:highlight>
              </a:rPr>
              <a:t>:</a:t>
            </a:r>
            <a:r>
              <a:rPr lang="el" sz="1659" b="1" dirty="0">
                <a:highlight>
                  <a:schemeClr val="lt1"/>
                </a:highlight>
              </a:rPr>
              <a:t> </a:t>
            </a:r>
            <a:r>
              <a:rPr lang="el" sz="1659" dirty="0">
                <a:highlight>
                  <a:schemeClr val="lt1"/>
                </a:highlight>
              </a:rPr>
              <a:t>~102,000(kWh) vs 108,289 (kWh)</a:t>
            </a:r>
            <a:endParaRPr sz="1659" dirty="0">
              <a:highlight>
                <a:schemeClr val="lt1"/>
              </a:highlight>
            </a:endParaRPr>
          </a:p>
          <a:p>
            <a:pPr marL="457200" lvl="0" indent="-32608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l" sz="1659" b="1" dirty="0">
                <a:highlight>
                  <a:schemeClr val="lt1"/>
                </a:highlight>
              </a:rPr>
              <a:t>Load Matching Benefit:</a:t>
            </a:r>
            <a:r>
              <a:rPr lang="el" sz="1659" dirty="0">
                <a:highlight>
                  <a:schemeClr val="lt1"/>
                </a:highlight>
              </a:rPr>
              <a:t> Significant westward azimuth shift for afternoon production</a:t>
            </a:r>
            <a:endParaRPr sz="1659" dirty="0"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143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title"/>
          </p:nvPr>
        </p:nvSpPr>
        <p:spPr>
          <a:xfrm>
            <a:off x="387900" y="14200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None/>
            </a:pPr>
            <a:r>
              <a:rPr lang="el" sz="2825">
                <a:latin typeface="Roboto"/>
                <a:ea typeface="Roboto"/>
                <a:cs typeface="Roboto"/>
                <a:sym typeface="Roboto"/>
              </a:rPr>
              <a:t>Optimization Results &amp; Performance</a:t>
            </a:r>
            <a:endParaRPr/>
          </a:p>
        </p:txBody>
      </p:sp>
      <p:sp>
        <p:nvSpPr>
          <p:cNvPr id="215" name="Google Shape;215;p36"/>
          <p:cNvSpPr txBox="1">
            <a:spLocks noGrp="1"/>
          </p:cNvSpPr>
          <p:nvPr>
            <p:ph type="body" idx="1"/>
          </p:nvPr>
        </p:nvSpPr>
        <p:spPr>
          <a:xfrm>
            <a:off x="89350" y="828100"/>
            <a:ext cx="9054900" cy="43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600" dirty="0"/>
              <a:t>Optimization Strategy       Tilt Angle	     Azimuth Angle	 Annual Energy (kWh) Load</a:t>
            </a:r>
            <a:r>
              <a:rPr lang="en-US" sz="1600" dirty="0"/>
              <a:t> </a:t>
            </a:r>
            <a:r>
              <a:rPr lang="el" sz="1600" dirty="0"/>
              <a:t>Matching</a:t>
            </a:r>
            <a:endParaRPr sz="16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600" dirty="0">
                <a:highlight>
                  <a:schemeClr val="accent2"/>
                </a:highlight>
              </a:rPr>
              <a:t>Single Objective                      33.8°             </a:t>
            </a:r>
            <a:r>
              <a:rPr lang="en-US" sz="1600" dirty="0">
                <a:highlight>
                  <a:schemeClr val="accent2"/>
                </a:highlight>
              </a:rPr>
              <a:t>-0</a:t>
            </a:r>
            <a:r>
              <a:rPr lang="el" sz="1600" dirty="0">
                <a:highlight>
                  <a:schemeClr val="accent2"/>
                </a:highlight>
              </a:rPr>
              <a:t>.</a:t>
            </a:r>
            <a:r>
              <a:rPr lang="en-US" sz="1600" dirty="0">
                <a:highlight>
                  <a:schemeClr val="accent2"/>
                </a:highlight>
              </a:rPr>
              <a:t>3</a:t>
            </a:r>
            <a:r>
              <a:rPr lang="el" sz="1600" dirty="0">
                <a:highlight>
                  <a:schemeClr val="accent2"/>
                </a:highlight>
              </a:rPr>
              <a:t>°                                327,731                           </a:t>
            </a:r>
            <a:r>
              <a:rPr lang="en-US" sz="1600" dirty="0">
                <a:highlight>
                  <a:schemeClr val="accent2"/>
                </a:highlight>
              </a:rPr>
              <a:t>  </a:t>
            </a:r>
            <a:r>
              <a:rPr lang="el" sz="1600" dirty="0">
                <a:highlight>
                  <a:schemeClr val="accent2"/>
                </a:highlight>
              </a:rPr>
              <a:t>Standard                    </a:t>
            </a:r>
            <a:endParaRPr sz="1600" dirty="0">
              <a:highlight>
                <a:schemeClr val="accent2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600" dirty="0">
                <a:highlight>
                  <a:schemeClr val="accent1"/>
                </a:highlight>
              </a:rPr>
              <a:t>Multi-Objective                        33.4°             </a:t>
            </a:r>
            <a:r>
              <a:rPr lang="en-US" sz="1600" dirty="0">
                <a:highlight>
                  <a:schemeClr val="accent1"/>
                </a:highlight>
              </a:rPr>
              <a:t>4</a:t>
            </a:r>
            <a:r>
              <a:rPr lang="el" sz="1600" dirty="0">
                <a:highlight>
                  <a:schemeClr val="accent1"/>
                </a:highlight>
              </a:rPr>
              <a:t>1.7°                                310,455                             </a:t>
            </a:r>
            <a:r>
              <a:rPr lang="en-US" sz="1600" dirty="0">
                <a:highlight>
                  <a:schemeClr val="accent1"/>
                </a:highlight>
              </a:rPr>
              <a:t>  +</a:t>
            </a:r>
            <a:r>
              <a:rPr lang="el" sz="1600" dirty="0">
                <a:highlight>
                  <a:schemeClr val="accent1"/>
                </a:highlight>
              </a:rPr>
              <a:t>6.1%</a:t>
            </a:r>
            <a:endParaRPr sz="1600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l" sz="2016" b="1" dirty="0">
                <a:highlight>
                  <a:schemeClr val="lt1"/>
                </a:highlight>
              </a:rPr>
              <a:t>Selected Final Configuration</a:t>
            </a:r>
            <a:endParaRPr sz="2016" b="1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Strategy Used</a:t>
            </a:r>
            <a:r>
              <a:rPr lang="el" sz="1416" dirty="0">
                <a:highlight>
                  <a:schemeClr val="lt1"/>
                </a:highlight>
              </a:rPr>
              <a:t>: adaptive_improved</a:t>
            </a:r>
            <a:endParaRPr sz="1416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Final Production</a:t>
            </a:r>
            <a:r>
              <a:rPr lang="el" sz="1416" dirty="0">
                <a:highlight>
                  <a:schemeClr val="lt1"/>
                </a:highlight>
              </a:rPr>
              <a:t>: </a:t>
            </a:r>
            <a:r>
              <a:rPr lang="el" sz="1416" b="1" dirty="0">
                <a:highlight>
                  <a:schemeClr val="lt1"/>
                </a:highlight>
              </a:rPr>
              <a:t>310,455 kWh/year</a:t>
            </a:r>
            <a:endParaRPr sz="1416" b="1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Final Angles</a:t>
            </a:r>
            <a:r>
              <a:rPr lang="el" sz="1416" dirty="0">
                <a:highlight>
                  <a:schemeClr val="lt1"/>
                </a:highlight>
              </a:rPr>
              <a:t>: </a:t>
            </a:r>
            <a:r>
              <a:rPr lang="el" sz="1416" b="1" dirty="0">
                <a:highlight>
                  <a:schemeClr val="lt1"/>
                </a:highlight>
              </a:rPr>
              <a:t>33.4° tilt, </a:t>
            </a:r>
            <a:r>
              <a:rPr lang="en-US" sz="1416" b="1" dirty="0">
                <a:highlight>
                  <a:schemeClr val="lt1"/>
                </a:highlight>
              </a:rPr>
              <a:t>4</a:t>
            </a:r>
            <a:r>
              <a:rPr lang="el" sz="1416" b="1" dirty="0">
                <a:highlight>
                  <a:schemeClr val="lt1"/>
                </a:highlight>
              </a:rPr>
              <a:t>1.7° azimuth</a:t>
            </a:r>
            <a:endParaRPr sz="1416" b="1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Energy Loss: -17,276 kWh, -5.3%</a:t>
            </a:r>
            <a:endParaRPr sz="1416" b="1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Weighted Mismatch:</a:t>
            </a:r>
            <a:r>
              <a:rPr lang="el" sz="1416" dirty="0">
                <a:highlight>
                  <a:schemeClr val="lt1"/>
                </a:highlight>
              </a:rPr>
              <a:t> ~179,170 kWh vs 190,863 kWh</a:t>
            </a:r>
            <a:endParaRPr sz="1416" dirty="0">
              <a:highlight>
                <a:schemeClr val="lt1"/>
              </a:highlight>
            </a:endParaRPr>
          </a:p>
          <a:p>
            <a:pPr marL="457200" lvl="0" indent="-31852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6"/>
              <a:buFont typeface="Arial"/>
              <a:buChar char="●"/>
            </a:pPr>
            <a:r>
              <a:rPr lang="el" sz="1416" b="1" dirty="0">
                <a:highlight>
                  <a:schemeClr val="lt1"/>
                </a:highlight>
              </a:rPr>
              <a:t>Load Matching Benefit</a:t>
            </a:r>
            <a:r>
              <a:rPr lang="el" sz="1416" dirty="0">
                <a:highlight>
                  <a:schemeClr val="lt1"/>
                </a:highlight>
              </a:rPr>
              <a:t>: Significant westward azimuth shift for afternoon production</a:t>
            </a:r>
            <a:endParaRPr sz="1416" dirty="0"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16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>
            <a:spLocks noGrp="1"/>
          </p:cNvSpPr>
          <p:nvPr>
            <p:ph type="title"/>
          </p:nvPr>
        </p:nvSpPr>
        <p:spPr>
          <a:xfrm>
            <a:off x="387900" y="984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None/>
            </a:pPr>
            <a:r>
              <a:rPr lang="el" sz="2825">
                <a:latin typeface="Roboto"/>
                <a:ea typeface="Roboto"/>
                <a:cs typeface="Roboto"/>
                <a:sym typeface="Roboto"/>
              </a:rPr>
              <a:t>Optimization Results &amp; Performance</a:t>
            </a:r>
            <a:endParaRPr/>
          </a:p>
        </p:txBody>
      </p:sp>
      <p:sp>
        <p:nvSpPr>
          <p:cNvPr id="221" name="Google Shape;221;p37"/>
          <p:cNvSpPr txBox="1">
            <a:spLocks noGrp="1"/>
          </p:cNvSpPr>
          <p:nvPr>
            <p:ph type="body" idx="1"/>
          </p:nvPr>
        </p:nvSpPr>
        <p:spPr>
          <a:xfrm>
            <a:off x="0" y="843450"/>
            <a:ext cx="9079550" cy="40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600" dirty="0"/>
              <a:t>Optimization Strategy       Tilt Angle	     Azimuth Angle	 Annual Energy (kWh) LoadMatching</a:t>
            </a:r>
            <a:endParaRPr sz="16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600" dirty="0">
                <a:highlight>
                  <a:schemeClr val="accent2"/>
                </a:highlight>
              </a:rPr>
              <a:t>Single Objective                      33.8°             </a:t>
            </a:r>
            <a:r>
              <a:rPr lang="en-US" sz="1600" dirty="0">
                <a:highlight>
                  <a:schemeClr val="accent2"/>
                </a:highlight>
              </a:rPr>
              <a:t>       -0</a:t>
            </a:r>
            <a:r>
              <a:rPr lang="el" sz="1600" dirty="0">
                <a:highlight>
                  <a:schemeClr val="accent2"/>
                </a:highlight>
              </a:rPr>
              <a:t>.</a:t>
            </a:r>
            <a:r>
              <a:rPr lang="en-US" sz="1600" dirty="0">
                <a:highlight>
                  <a:schemeClr val="accent2"/>
                </a:highlight>
              </a:rPr>
              <a:t>3</a:t>
            </a:r>
            <a:r>
              <a:rPr lang="el" sz="1600" dirty="0">
                <a:highlight>
                  <a:schemeClr val="accent2"/>
                </a:highlight>
              </a:rPr>
              <a:t>°                                327,731                        Standard                    </a:t>
            </a:r>
            <a:endParaRPr sz="1600" dirty="0">
              <a:highlight>
                <a:schemeClr val="accent2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1600" dirty="0">
                <a:highlight>
                  <a:schemeClr val="accent1"/>
                </a:highlight>
              </a:rPr>
              <a:t>Multi-Objective                        52.3°             </a:t>
            </a:r>
            <a:r>
              <a:rPr lang="en-US" sz="1600" dirty="0">
                <a:highlight>
                  <a:schemeClr val="accent1"/>
                </a:highlight>
              </a:rPr>
              <a:t>       7</a:t>
            </a:r>
            <a:r>
              <a:rPr lang="el" sz="1600" dirty="0">
                <a:highlight>
                  <a:schemeClr val="accent1"/>
                </a:highlight>
              </a:rPr>
              <a:t>8.0°                              280,333                          </a:t>
            </a:r>
            <a:r>
              <a:rPr lang="en-US" sz="1600" dirty="0">
                <a:highlight>
                  <a:schemeClr val="accent1"/>
                </a:highlight>
              </a:rPr>
              <a:t> +</a:t>
            </a:r>
            <a:r>
              <a:rPr lang="el" sz="1600" dirty="0">
                <a:highlight>
                  <a:schemeClr val="accent1"/>
                </a:highlight>
              </a:rPr>
              <a:t>26.7%</a:t>
            </a:r>
            <a:endParaRPr sz="1600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l" sz="2000" b="1" dirty="0">
                <a:highlight>
                  <a:schemeClr val="lt1"/>
                </a:highlight>
              </a:rPr>
              <a:t>Selected Final Configuration</a:t>
            </a:r>
            <a:endParaRPr sz="2000" b="1" dirty="0">
              <a:highlight>
                <a:schemeClr val="lt1"/>
              </a:highlight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Strategy Used</a:t>
            </a:r>
            <a:r>
              <a:rPr lang="el" sz="1400" dirty="0">
                <a:highlight>
                  <a:schemeClr val="lt1"/>
                </a:highlight>
              </a:rPr>
              <a:t>: load_matching</a:t>
            </a:r>
            <a:endParaRPr sz="1400" dirty="0">
              <a:highlight>
                <a:schemeClr val="lt1"/>
              </a:highlight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Final Production</a:t>
            </a:r>
            <a:r>
              <a:rPr lang="el" sz="1400" dirty="0">
                <a:highlight>
                  <a:schemeClr val="lt1"/>
                </a:highlight>
              </a:rPr>
              <a:t>: </a:t>
            </a:r>
            <a:r>
              <a:rPr lang="el" sz="1350" b="1" dirty="0">
                <a:highlight>
                  <a:schemeClr val="lt1"/>
                </a:highlight>
              </a:rPr>
              <a:t>280,333</a:t>
            </a:r>
            <a:r>
              <a:rPr lang="el" sz="1400" b="1" dirty="0">
                <a:highlight>
                  <a:schemeClr val="lt1"/>
                </a:highlight>
              </a:rPr>
              <a:t> kWh/year</a:t>
            </a:r>
            <a:endParaRPr sz="1400" b="1" dirty="0">
              <a:highlight>
                <a:schemeClr val="lt1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Final Angles</a:t>
            </a:r>
            <a:r>
              <a:rPr lang="el" sz="1400" dirty="0">
                <a:highlight>
                  <a:schemeClr val="lt1"/>
                </a:highlight>
              </a:rPr>
              <a:t>: </a:t>
            </a:r>
            <a:r>
              <a:rPr lang="el" sz="1400" b="1" dirty="0">
                <a:highlight>
                  <a:schemeClr val="lt1"/>
                </a:highlight>
              </a:rPr>
              <a:t>52.3° tilt, </a:t>
            </a:r>
            <a:r>
              <a:rPr lang="en-US" sz="1400" b="1" dirty="0">
                <a:highlight>
                  <a:schemeClr val="lt1"/>
                </a:highlight>
              </a:rPr>
              <a:t>7</a:t>
            </a:r>
            <a:r>
              <a:rPr lang="el" sz="1400" b="1" dirty="0">
                <a:highlight>
                  <a:schemeClr val="lt1"/>
                </a:highlight>
              </a:rPr>
              <a:t>8.0° azimuth</a:t>
            </a:r>
            <a:endParaRPr sz="1400" b="1" dirty="0">
              <a:highlight>
                <a:schemeClr val="lt1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Energy Loss: -75,327 kWh, -23.0%</a:t>
            </a:r>
            <a:endParaRPr sz="1400" b="1" dirty="0">
              <a:highlight>
                <a:schemeClr val="lt1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Weighted Mismatch:</a:t>
            </a:r>
            <a:r>
              <a:rPr lang="el" sz="1400" dirty="0">
                <a:highlight>
                  <a:schemeClr val="lt1"/>
                </a:highlight>
              </a:rPr>
              <a:t> 139,879 kWh  vs 190,863 kWh</a:t>
            </a:r>
            <a:endParaRPr sz="1400" dirty="0">
              <a:highlight>
                <a:schemeClr val="lt1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l" sz="1400" b="1" dirty="0">
                <a:highlight>
                  <a:schemeClr val="lt1"/>
                </a:highlight>
              </a:rPr>
              <a:t>Load Matching Benefit</a:t>
            </a:r>
            <a:r>
              <a:rPr lang="el" sz="1400" dirty="0">
                <a:highlight>
                  <a:schemeClr val="lt1"/>
                </a:highlight>
              </a:rPr>
              <a:t>: Significant westward azimuth shift for afternoon production</a:t>
            </a:r>
            <a:endParaRPr sz="1400" dirty="0"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>
            <a:spLocks noGrp="1"/>
          </p:cNvSpPr>
          <p:nvPr>
            <p:ph type="title"/>
          </p:nvPr>
        </p:nvSpPr>
        <p:spPr>
          <a:xfrm>
            <a:off x="387900" y="18557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None/>
            </a:pPr>
            <a:r>
              <a:rPr lang="el" sz="2600" b="1" dirty="0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Battery Strategy Comparison: Single vs Multi-Objective</a:t>
            </a:r>
            <a:endParaRPr sz="2600" dirty="0"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42"/>
          <p:cNvSpPr txBox="1">
            <a:spLocks noGrp="1"/>
          </p:cNvSpPr>
          <p:nvPr>
            <p:ph type="body" idx="1"/>
          </p:nvPr>
        </p:nvSpPr>
        <p:spPr>
          <a:xfrm>
            <a:off x="0" y="871675"/>
            <a:ext cx="91440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l" sz="1425" dirty="0"/>
              <a:t>Strategy	Optimal Battery (kWh)	   Investment (€)</a:t>
            </a:r>
            <a:r>
              <a:rPr lang="en-US" sz="1425" dirty="0"/>
              <a:t>   </a:t>
            </a:r>
            <a:r>
              <a:rPr lang="el" sz="1425" dirty="0"/>
              <a:t>Annual Savings (€)</a:t>
            </a:r>
            <a:r>
              <a:rPr lang="en-US" sz="1425" dirty="0"/>
              <a:t>   </a:t>
            </a:r>
            <a:r>
              <a:rPr lang="el" sz="1425" dirty="0"/>
              <a:t>Payback (years)</a:t>
            </a:r>
            <a:r>
              <a:rPr lang="en-US" sz="1425" dirty="0"/>
              <a:t>   </a:t>
            </a:r>
            <a:r>
              <a:rPr lang="el" sz="1425" dirty="0"/>
              <a:t>Self</a:t>
            </a:r>
            <a:r>
              <a:rPr lang="en-US" sz="1425" dirty="0"/>
              <a:t> </a:t>
            </a:r>
            <a:r>
              <a:rPr lang="el" sz="1425" dirty="0"/>
              <a:t>Sufficiency(%)</a:t>
            </a:r>
            <a:endParaRPr sz="1425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l" sz="1425" dirty="0">
                <a:highlight>
                  <a:schemeClr val="accent2"/>
                </a:highlight>
              </a:rPr>
              <a:t>Single-Objective          12.5                         5,000                      505                                    10.11                   </a:t>
            </a:r>
            <a:r>
              <a:rPr lang="en-US" sz="1425" dirty="0">
                <a:highlight>
                  <a:schemeClr val="accent2"/>
                </a:highlight>
              </a:rPr>
              <a:t>      </a:t>
            </a:r>
            <a:r>
              <a:rPr lang="el" sz="1425" dirty="0">
                <a:highlight>
                  <a:schemeClr val="accent2"/>
                </a:highlight>
              </a:rPr>
              <a:t>22.6%</a:t>
            </a:r>
            <a:endParaRPr sz="1425" dirty="0">
              <a:highlight>
                <a:schemeClr val="accent2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l" sz="1425" dirty="0">
                <a:highlight>
                  <a:schemeClr val="accent1"/>
                </a:highlight>
              </a:rPr>
              <a:t>Multi-Objective             7.5                          3,000                       295                                      9.9                      </a:t>
            </a:r>
            <a:r>
              <a:rPr lang="en-US" sz="1425" dirty="0">
                <a:highlight>
                  <a:schemeClr val="accent1"/>
                </a:highlight>
              </a:rPr>
              <a:t>     </a:t>
            </a:r>
            <a:r>
              <a:rPr lang="el" sz="1425" dirty="0">
                <a:highlight>
                  <a:schemeClr val="accent1"/>
                </a:highlight>
              </a:rPr>
              <a:t>24.5% </a:t>
            </a:r>
            <a:endParaRPr sz="1425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endParaRPr sz="1325" dirty="0"/>
          </a:p>
        </p:txBody>
      </p:sp>
      <p:sp>
        <p:nvSpPr>
          <p:cNvPr id="254" name="Google Shape;254;p42"/>
          <p:cNvSpPr txBox="1">
            <a:spLocks noGrp="1"/>
          </p:cNvSpPr>
          <p:nvPr>
            <p:ph type="body" idx="1"/>
          </p:nvPr>
        </p:nvSpPr>
        <p:spPr>
          <a:xfrm>
            <a:off x="387900" y="2521625"/>
            <a:ext cx="4184100" cy="22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625" b="1">
                <a:highlight>
                  <a:schemeClr val="accent2"/>
                </a:highlight>
              </a:rPr>
              <a:t>Single-Objective Strategy (Max Production)</a:t>
            </a:r>
            <a:endParaRPr sz="1625" b="1">
              <a:highlight>
                <a:schemeClr val="accent2"/>
              </a:highlight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 b="1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Battery Size: Larger capacity (12.5 kWh)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Approach: Store maximum surplus energy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Trade-off: Higher investment for marginal gains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Result: €2,000 higher investment, lower self-sufficiency</a:t>
            </a:r>
            <a:endParaRPr sz="1625">
              <a:highlight>
                <a:schemeClr val="lt1"/>
              </a:highlight>
            </a:endParaRPr>
          </a:p>
        </p:txBody>
      </p:sp>
      <p:sp>
        <p:nvSpPr>
          <p:cNvPr id="255" name="Google Shape;255;p42"/>
          <p:cNvSpPr txBox="1">
            <a:spLocks noGrp="1"/>
          </p:cNvSpPr>
          <p:nvPr>
            <p:ph type="body" idx="1"/>
          </p:nvPr>
        </p:nvSpPr>
        <p:spPr>
          <a:xfrm>
            <a:off x="4920900" y="2521625"/>
            <a:ext cx="3995100" cy="23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625" b="1">
                <a:highlight>
                  <a:schemeClr val="accent1"/>
                </a:highlight>
              </a:rPr>
              <a:t>Multi-Objective Strategy (Load Matching)</a:t>
            </a:r>
            <a:endParaRPr sz="1625" b="1">
              <a:highlight>
                <a:schemeClr val="accent1"/>
              </a:highlight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 b="1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Battery Size: Optimized capacity (7.5 kWh)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Approach: Match generation with load timing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Advantage: Better load alignment efficiency</a:t>
            </a:r>
            <a:endParaRPr sz="1625">
              <a:highlight>
                <a:schemeClr val="lt1"/>
              </a:highlight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l" sz="1625">
                <a:highlight>
                  <a:schemeClr val="lt1"/>
                </a:highlight>
              </a:rPr>
              <a:t>Result: €2,000 cost savings, 1.9% higher self-sufficiency</a:t>
            </a:r>
            <a:endParaRPr sz="1625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6"/>
          <p:cNvSpPr txBox="1">
            <a:spLocks noGrp="1"/>
          </p:cNvSpPr>
          <p:nvPr>
            <p:ph type="title"/>
          </p:nvPr>
        </p:nvSpPr>
        <p:spPr>
          <a:xfrm>
            <a:off x="680000" y="140525"/>
            <a:ext cx="8368200" cy="686100"/>
          </a:xfr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1800"/>
              </a:spcBef>
              <a:spcAft>
                <a:spcPts val="2300"/>
              </a:spcAft>
              <a:buSzPts val="990"/>
              <a:buNone/>
            </a:pPr>
            <a:r>
              <a:rPr lang="en-US" sz="2400" dirty="0"/>
              <a:t>Economic Performance - Financial Metrics &amp; ROI</a:t>
            </a:r>
            <a:endParaRPr lang="en-US" sz="2400" dirty="0">
              <a:highlight>
                <a:schemeClr val="lt1"/>
              </a:highlight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EF2F990-85AF-BED3-C9F8-2652D8EC97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5534297"/>
              </p:ext>
            </p:extLst>
          </p:nvPr>
        </p:nvGraphicFramePr>
        <p:xfrm>
          <a:off x="342900" y="900430"/>
          <a:ext cx="3822701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6751">
                  <a:extLst>
                    <a:ext uri="{9D8B030D-6E8A-4147-A177-3AD203B41FA5}">
                      <a16:colId xmlns:a16="http://schemas.microsoft.com/office/drawing/2014/main" val="117044048"/>
                    </a:ext>
                  </a:extLst>
                </a:gridCol>
                <a:gridCol w="1326751">
                  <a:extLst>
                    <a:ext uri="{9D8B030D-6E8A-4147-A177-3AD203B41FA5}">
                      <a16:colId xmlns:a16="http://schemas.microsoft.com/office/drawing/2014/main" val="344064769"/>
                    </a:ext>
                  </a:extLst>
                </a:gridCol>
                <a:gridCol w="1169199">
                  <a:extLst>
                    <a:ext uri="{9D8B030D-6E8A-4147-A177-3AD203B41FA5}">
                      <a16:colId xmlns:a16="http://schemas.microsoft.com/office/drawing/2014/main" val="1430491651"/>
                    </a:ext>
                  </a:extLst>
                </a:gridCol>
              </a:tblGrid>
              <a:tr h="240756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Component</a:t>
                      </a:r>
                      <a:endParaRPr lang="en-US" dirty="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Cost</a:t>
                      </a:r>
                      <a:endParaRPr lang="en-US" dirty="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Percentage</a:t>
                      </a:r>
                      <a:endParaRPr lang="en-US" dirty="0">
                        <a:solidFill>
                          <a:schemeClr val="bg2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129934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PV Panels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€125,808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52.4%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324931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Inverter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€55,770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23.2%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1365187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Installation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€41,828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17.4%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333057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Battery (7.5 kWh)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€3,000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1.2%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105880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BOS &amp; Other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€13,616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/>
                        <a:t>5.7%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1330944"/>
                  </a:ext>
                </a:extLst>
              </a:tr>
              <a:tr h="267426">
                <a:tc>
                  <a:txBody>
                    <a:bodyPr/>
                    <a:lstStyle/>
                    <a:p>
                      <a:r>
                        <a:rPr lang="en-US" b="1"/>
                        <a:t>Total Investment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/>
                        <a:t>€240,022</a:t>
                      </a:r>
                      <a:endParaRPr lang="el-GR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="1" dirty="0"/>
                        <a:t>100%</a:t>
                      </a:r>
                      <a:endParaRPr lang="el-GR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533724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E6F0A77-6F7F-9BCD-BE04-6A3ABD248F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065696"/>
              </p:ext>
            </p:extLst>
          </p:nvPr>
        </p:nvGraphicFramePr>
        <p:xfrm>
          <a:off x="5486400" y="900430"/>
          <a:ext cx="3086100" cy="2477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4160577948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1772268199"/>
                    </a:ext>
                  </a:extLst>
                </a:gridCol>
              </a:tblGrid>
              <a:tr h="283210">
                <a:tc>
                  <a:txBody>
                    <a:bodyPr/>
                    <a:lstStyle/>
                    <a:p>
                      <a:r>
                        <a:rPr lang="en-US" b="1" dirty="0"/>
                        <a:t>Metric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Value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877578"/>
                  </a:ext>
                </a:extLst>
              </a:tr>
              <a:tr h="432019">
                <a:tc>
                  <a:txBody>
                    <a:bodyPr/>
                    <a:lstStyle/>
                    <a:p>
                      <a:r>
                        <a:rPr lang="en-US" b="1"/>
                        <a:t>Net Present Value (NPV)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€6749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448363"/>
                  </a:ext>
                </a:extLst>
              </a:tr>
              <a:tr h="432019">
                <a:tc>
                  <a:txBody>
                    <a:bodyPr/>
                    <a:lstStyle/>
                    <a:p>
                      <a:r>
                        <a:rPr lang="en-US" b="1"/>
                        <a:t>Internal Rate of Return (IRR)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</a:t>
                      </a:r>
                      <a:r>
                        <a:rPr lang="el-GR" dirty="0"/>
                        <a:t>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9015"/>
                  </a:ext>
                </a:extLst>
              </a:tr>
              <a:tr h="309190">
                <a:tc>
                  <a:txBody>
                    <a:bodyPr/>
                    <a:lstStyle/>
                    <a:p>
                      <a:r>
                        <a:rPr lang="en-US" b="1"/>
                        <a:t>Payback Period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 years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54299"/>
                  </a:ext>
                </a:extLst>
              </a:tr>
              <a:tr h="309190">
                <a:tc>
                  <a:txBody>
                    <a:bodyPr/>
                    <a:lstStyle/>
                    <a:p>
                      <a:r>
                        <a:rPr lang="en-US" b="1"/>
                        <a:t>LCOE</a:t>
                      </a:r>
                      <a:endParaRPr lang="en-US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€0.078/kWh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2799984"/>
                  </a:ext>
                </a:extLst>
              </a:tr>
              <a:tr h="432019">
                <a:tc>
                  <a:txBody>
                    <a:bodyPr/>
                    <a:lstStyle/>
                    <a:p>
                      <a:r>
                        <a:rPr lang="en-US" b="1" dirty="0"/>
                        <a:t>Annual Savings (Year 1)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€62,065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407771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7424A-74A6-746B-EF3E-6763C2FD4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165100"/>
            <a:ext cx="8368200" cy="979025"/>
          </a:xfrm>
        </p:spPr>
        <p:txBody>
          <a:bodyPr>
            <a:normAutofit fontScale="90000"/>
          </a:bodyPr>
          <a:lstStyle/>
          <a:p>
            <a:r>
              <a:rPr lang="en-US" dirty="0"/>
              <a:t>System Performance Summary - Overall Metrics &amp; Key Findings</a:t>
            </a:r>
            <a:endParaRPr lang="el-GR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154C662-9CCD-E7D4-C0B1-14452DBBB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393646"/>
              </p:ext>
            </p:extLst>
          </p:nvPr>
        </p:nvGraphicFramePr>
        <p:xfrm>
          <a:off x="387900" y="1339850"/>
          <a:ext cx="6096000" cy="351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4816178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65661883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5295839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Parameter</a:t>
                      </a:r>
                      <a:endParaRPr lang="en-US" sz="1600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Value</a:t>
                      </a:r>
                      <a:endParaRPr lang="en-US" sz="1600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Optimization Impact</a:t>
                      </a:r>
                      <a:endParaRPr lang="en-US" sz="1600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1003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PV Capacity</a:t>
                      </a:r>
                      <a:endParaRPr lang="en-US" sz="1600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202.8 kWp (845 panels)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Sharp ND-R240A5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9889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Optimal Tilt</a:t>
                      </a:r>
                      <a:endParaRPr lang="en-US" sz="160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" sz="1600" dirty="0">
                          <a:highlight>
                            <a:schemeClr val="accent1"/>
                          </a:highlight>
                        </a:rPr>
                        <a:t>33.4</a:t>
                      </a:r>
                      <a:r>
                        <a:rPr lang="en-US" sz="1600" dirty="0">
                          <a:highlight>
                            <a:schemeClr val="accent1"/>
                          </a:highlight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°</a:t>
                      </a:r>
                      <a:endParaRPr lang="el-GR" sz="1600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Remains almost the same for the balanced strategy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681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Optimal Azimuth</a:t>
                      </a:r>
                      <a:endParaRPr lang="en-US" sz="160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20.6° (Southwest)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20.9° westward shift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982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Battery Capacity</a:t>
                      </a:r>
                      <a:endParaRPr lang="en-US" sz="160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7.5 kWh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Economically optimized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8679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System Efficiency</a:t>
                      </a:r>
                      <a:endParaRPr lang="en-US" sz="160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sz="160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11.2%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Including all losses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5716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1237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87900" y="30130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2800">
                <a:highlight>
                  <a:schemeClr val="lt1"/>
                </a:highlight>
              </a:rPr>
              <a:t>Presentation Outline</a:t>
            </a:r>
            <a:endParaRPr sz="2800">
              <a:highlight>
                <a:schemeClr val="lt1"/>
              </a:highlight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387900" y="1405425"/>
            <a:ext cx="8368200" cy="32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l" sz="1500" dirty="0">
                <a:latin typeface="Roboto Slab"/>
                <a:ea typeface="Roboto Slab"/>
                <a:cs typeface="Roboto Slab"/>
                <a:sym typeface="Roboto Slab"/>
              </a:rPr>
              <a:t>Introduction &amp; Background</a:t>
            </a:r>
            <a:endParaRPr sz="1500" dirty="0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l" sz="1500" dirty="0">
                <a:latin typeface="Roboto Slab"/>
                <a:ea typeface="Roboto Slab"/>
                <a:cs typeface="Roboto Slab"/>
                <a:sym typeface="Roboto Slab"/>
              </a:rPr>
              <a:t>Scope of the Work &amp; Research Objectives</a:t>
            </a:r>
            <a:endParaRPr sz="1500" dirty="0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-US" sz="1500" dirty="0">
                <a:latin typeface="Roboto Slab"/>
                <a:ea typeface="Roboto Slab"/>
                <a:cs typeface="Roboto Slab"/>
                <a:sym typeface="Roboto Slab"/>
              </a:rPr>
              <a:t>Methodology</a:t>
            </a:r>
            <a:endParaRPr sz="1500" dirty="0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l" sz="1500" dirty="0">
                <a:latin typeface="Roboto Slab"/>
                <a:ea typeface="Roboto Slab"/>
                <a:cs typeface="Roboto Slab"/>
                <a:sym typeface="Roboto Slab"/>
              </a:rPr>
              <a:t>Optimization Results &amp; Analysis</a:t>
            </a:r>
            <a:endParaRPr sz="1500" dirty="0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l" sz="1500" dirty="0">
                <a:latin typeface="Roboto Slab"/>
                <a:ea typeface="Roboto Slab"/>
                <a:cs typeface="Roboto Slab"/>
                <a:sym typeface="Roboto Slab"/>
              </a:rPr>
              <a:t>Validation, Contributions &amp; Conclusions</a:t>
            </a:r>
            <a:endParaRPr sz="1500" dirty="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2"/>
          <p:cNvSpPr txBox="1">
            <a:spLocks noGrp="1"/>
          </p:cNvSpPr>
          <p:nvPr>
            <p:ph type="title"/>
          </p:nvPr>
        </p:nvSpPr>
        <p:spPr>
          <a:xfrm>
            <a:off x="387900" y="4395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2800" dirty="0"/>
              <a:t>Limitations of the Project</a:t>
            </a:r>
            <a:endParaRPr sz="2800" dirty="0"/>
          </a:p>
        </p:txBody>
      </p:sp>
      <p:sp>
        <p:nvSpPr>
          <p:cNvPr id="320" name="Google Shape;320;p52"/>
          <p:cNvSpPr txBox="1">
            <a:spLocks noGrp="1"/>
          </p:cNvSpPr>
          <p:nvPr>
            <p:ph type="body" idx="1"/>
          </p:nvPr>
        </p:nvSpPr>
        <p:spPr>
          <a:xfrm>
            <a:off x="78450" y="730050"/>
            <a:ext cx="4653000" cy="34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700" u="sng" dirty="0"/>
              <a:t>D</a:t>
            </a:r>
            <a:r>
              <a:rPr lang="el" u="sng" dirty="0"/>
              <a:t>ata &amp; Climate </a:t>
            </a:r>
            <a:endParaRPr u="sng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Historical Weather Data: Based on past patterns, assuming future similarity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Climate Variability: Long-term changes could impact system effectiveness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Static Load Profiles: Single representative profile with limited variations</a:t>
            </a:r>
            <a:endParaRPr dirty="0"/>
          </a:p>
        </p:txBody>
      </p:sp>
      <p:sp>
        <p:nvSpPr>
          <p:cNvPr id="321" name="Google Shape;321;p52"/>
          <p:cNvSpPr txBox="1">
            <a:spLocks noGrp="1"/>
          </p:cNvSpPr>
          <p:nvPr>
            <p:ph type="body" idx="1"/>
          </p:nvPr>
        </p:nvSpPr>
        <p:spPr>
          <a:xfrm>
            <a:off x="5000825" y="793950"/>
            <a:ext cx="4143300" cy="3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u="sng" dirty="0"/>
              <a:t>System Modeling Simplifications</a:t>
            </a:r>
            <a:endParaRPr u="sng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PV Module Degradation: Not dynamically simulated over lifespan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Shading Effects: Not dynamically modeled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Battery Aging: Simplified degradation modeling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l" dirty="0"/>
              <a:t>Grid Constraints: Perfect grid integration assumed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More dynamically</a:t>
            </a:r>
            <a:r>
              <a:rPr lang="el" dirty="0"/>
              <a:t> modeling of weather system </a:t>
            </a: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3"/>
          <p:cNvSpPr txBox="1">
            <a:spLocks noGrp="1"/>
          </p:cNvSpPr>
          <p:nvPr>
            <p:ph type="body" idx="1"/>
          </p:nvPr>
        </p:nvSpPr>
        <p:spPr>
          <a:xfrm>
            <a:off x="268175" y="314125"/>
            <a:ext cx="4093200" cy="38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700" u="sng" dirty="0"/>
              <a:t>Optimization Boundaries</a:t>
            </a:r>
            <a:endParaRPr sz="1700" u="sng" dirty="0"/>
          </a:p>
          <a:p>
            <a:pPr marL="457200" lvl="0" indent="-3365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Variable Scope: Limited to tilt, azimuth, and battery capacity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Technology Exclusions: No tracking systems or advanced technologies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Load Flexibility: No demand response modeling</a:t>
            </a:r>
            <a:endParaRPr sz="17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000" dirty="0"/>
          </a:p>
        </p:txBody>
      </p:sp>
      <p:sp>
        <p:nvSpPr>
          <p:cNvPr id="327" name="Google Shape;327;p53"/>
          <p:cNvSpPr txBox="1">
            <a:spLocks noGrp="1"/>
          </p:cNvSpPr>
          <p:nvPr>
            <p:ph type="body" idx="1"/>
          </p:nvPr>
        </p:nvSpPr>
        <p:spPr>
          <a:xfrm>
            <a:off x="5387525" y="336150"/>
            <a:ext cx="3424800" cy="3566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700" u="sng" dirty="0"/>
              <a:t>Economic Model Constraints</a:t>
            </a:r>
            <a:endParaRPr sz="1700" u="sng" dirty="0"/>
          </a:p>
          <a:p>
            <a:pPr marL="12065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</a:pPr>
            <a:r>
              <a:rPr lang="el" sz="1700" dirty="0"/>
              <a:t>Static Economic Assumptions: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Fixed electricity pricing over 25 years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Constant inflation rates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Stable feed-in tariffs</a:t>
            </a:r>
            <a:endParaRPr sz="1700" dirty="0"/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l" sz="1700" dirty="0"/>
              <a:t>No dynamic market fluctuations</a:t>
            </a:r>
            <a:endParaRPr sz="1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BB40D6-AAB2-6B49-9636-6630E14BBC75}"/>
              </a:ext>
            </a:extLst>
          </p:cNvPr>
          <p:cNvSpPr txBox="1"/>
          <p:nvPr/>
        </p:nvSpPr>
        <p:spPr>
          <a:xfrm>
            <a:off x="268175" y="3786943"/>
            <a:ext cx="67437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These limitations represent opportunities for future research and model enhancement while maintaining the validity of current findings within the defined scope</a:t>
            </a:r>
            <a:endParaRPr lang="el-GR" sz="1600" u="sng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4"/>
          <p:cNvSpPr txBox="1">
            <a:spLocks noGrp="1"/>
          </p:cNvSpPr>
          <p:nvPr>
            <p:ph type="title"/>
          </p:nvPr>
        </p:nvSpPr>
        <p:spPr>
          <a:xfrm>
            <a:off x="387900" y="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2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Comparison with Similar Research Works</a:t>
            </a:r>
            <a:endParaRPr sz="2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24181C7-E23F-D62B-2E01-2B93D3DF5D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274387"/>
              </p:ext>
            </p:extLst>
          </p:nvPr>
        </p:nvGraphicFramePr>
        <p:xfrm>
          <a:off x="281571" y="961139"/>
          <a:ext cx="8203212" cy="32496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0803">
                  <a:extLst>
                    <a:ext uri="{9D8B030D-6E8A-4147-A177-3AD203B41FA5}">
                      <a16:colId xmlns:a16="http://schemas.microsoft.com/office/drawing/2014/main" val="1236581276"/>
                    </a:ext>
                  </a:extLst>
                </a:gridCol>
                <a:gridCol w="2050803">
                  <a:extLst>
                    <a:ext uri="{9D8B030D-6E8A-4147-A177-3AD203B41FA5}">
                      <a16:colId xmlns:a16="http://schemas.microsoft.com/office/drawing/2014/main" val="818223061"/>
                    </a:ext>
                  </a:extLst>
                </a:gridCol>
                <a:gridCol w="2050803">
                  <a:extLst>
                    <a:ext uri="{9D8B030D-6E8A-4147-A177-3AD203B41FA5}">
                      <a16:colId xmlns:a16="http://schemas.microsoft.com/office/drawing/2014/main" val="738572011"/>
                    </a:ext>
                  </a:extLst>
                </a:gridCol>
                <a:gridCol w="2050803">
                  <a:extLst>
                    <a:ext uri="{9D8B030D-6E8A-4147-A177-3AD203B41FA5}">
                      <a16:colId xmlns:a16="http://schemas.microsoft.com/office/drawing/2014/main" val="3395442133"/>
                    </a:ext>
                  </a:extLst>
                </a:gridCol>
              </a:tblGrid>
              <a:tr h="643745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Study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Method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Key Results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Our Work Comparison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177652"/>
                  </a:ext>
                </a:extLst>
              </a:tr>
              <a:tr h="695922"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Kichou et al. (2020)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Load matching indicators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24-68% self-sufficiency, IRR 6.1-6.4%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24.5% self-sufficiency 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311329"/>
                  </a:ext>
                </a:extLst>
              </a:tr>
              <a:tr h="695922"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Vigkos &amp; Kosmopoulos (2024)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Athens PV analysis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1571.72 kWh/kWp, 32° tilt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1587 kWh/</a:t>
                      </a:r>
                      <a:r>
                        <a:rPr lang="en-US" dirty="0" err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kWp</a:t>
                      </a:r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, 33.4° tilt 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099326"/>
                  </a:ext>
                </a:extLst>
              </a:tr>
              <a:tr h="695922"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Ciocia et al. (2021)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Italy PV+battery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38-65% self-sufficiency, IRR 6.3-11.2%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IRR 13.9%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1318952"/>
                  </a:ext>
                </a:extLst>
              </a:tr>
              <a:tr h="492945">
                <a:tc>
                  <a:txBody>
                    <a:bodyPr/>
                    <a:lstStyle/>
                    <a:p>
                      <a:r>
                        <a:rPr lang="en-US" b="1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Hlal et al. (2019)</a:t>
                      </a:r>
                      <a:endParaRPr lang="en-US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NSGA-II optimization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Higher accuracy than MOPSO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NSGA-II validation 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45783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09A3C5A-CD7E-22D5-6998-94A06DDF6C4E}"/>
              </a:ext>
            </a:extLst>
          </p:cNvPr>
          <p:cNvSpPr txBox="1"/>
          <p:nvPr/>
        </p:nvSpPr>
        <p:spPr>
          <a:xfrm>
            <a:off x="943640" y="555813"/>
            <a:ext cx="7426842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What the Assessment Shows:</a:t>
            </a:r>
          </a:p>
          <a:p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Technical Validation: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Self-sufficiency (24.5-3%)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matches literature baseline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Energy yield (1587 kWh/</a:t>
            </a:r>
            <a:r>
              <a:rPr lang="en-US" sz="16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kWp</a:t>
            </a: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very close to Athens benchmark (1571.72)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Load matching improvement (5.8%-26.7)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within published range (5.8-20%)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NSGA-II methodology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validated against other studies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Clr>
                <a:schemeClr val="tx1"/>
              </a:buClr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Limitations (Financial Mismatch):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IRR (13.9%)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exceeds literature range (6-11%)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Payback (3.9 years)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shorter than most published benchmarks (4.5-12 years)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Clr>
                <a:schemeClr val="tx1"/>
              </a:buClr>
            </a:pP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Technical performance metrics align well with established literature, validating the methodology and optimization approach. The NSGA-II algorithm demonstrates effectiveness consistent with published studies.</a:t>
            </a:r>
          </a:p>
          <a:p>
            <a:pPr>
              <a:buClr>
                <a:schemeClr val="tx1"/>
              </a:buClr>
            </a:pPr>
            <a:endParaRPr lang="en-US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Clr>
                <a:schemeClr val="tx1"/>
              </a:buClr>
            </a:pP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simplification of the financial model as well as overestimation in financial assumptions lead to optimistic results, making the project to appealing.</a:t>
            </a:r>
          </a:p>
        </p:txBody>
      </p:sp>
    </p:spTree>
    <p:extLst>
      <p:ext uri="{BB962C8B-B14F-4D97-AF65-F5344CB8AC3E}">
        <p14:creationId xmlns:p14="http://schemas.microsoft.com/office/powerpoint/2010/main" val="12161219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 txBox="1">
            <a:spLocks noGrp="1"/>
          </p:cNvSpPr>
          <p:nvPr>
            <p:ph type="title"/>
          </p:nvPr>
        </p:nvSpPr>
        <p:spPr>
          <a:xfrm>
            <a:off x="387900" y="50316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2800" dirty="0"/>
              <a:t>Conclusions</a:t>
            </a:r>
            <a:endParaRPr sz="2800" dirty="0"/>
          </a:p>
        </p:txBody>
      </p:sp>
      <p:sp>
        <p:nvSpPr>
          <p:cNvPr id="301" name="Google Shape;301;p49"/>
          <p:cNvSpPr txBox="1">
            <a:spLocks noGrp="1"/>
          </p:cNvSpPr>
          <p:nvPr>
            <p:ph type="body" idx="1"/>
          </p:nvPr>
        </p:nvSpPr>
        <p:spPr>
          <a:xfrm>
            <a:off x="236522" y="701972"/>
            <a:ext cx="4184100" cy="39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6600" u="sng" dirty="0"/>
              <a:t>Key Achievements</a:t>
            </a:r>
            <a:endParaRPr sz="6600" u="sng" dirty="0"/>
          </a:p>
          <a:p>
            <a:pPr marL="457200" lvl="0" indent="-326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l" sz="6400" dirty="0"/>
              <a:t>Comprehensive Workflow: Created and implemented integrated approach combining </a:t>
            </a:r>
            <a:r>
              <a:rPr lang="en-US" sz="6400" dirty="0"/>
              <a:t>calculation of the number of PV panels that fit in the available area, </a:t>
            </a:r>
            <a:r>
              <a:rPr lang="el" sz="6400" dirty="0"/>
              <a:t>solar optimization, battery sizing, and economic analysis</a:t>
            </a:r>
            <a:endParaRPr sz="6400" dirty="0"/>
          </a:p>
          <a:p>
            <a:pPr marL="457200" lvl="0" indent="-326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l" sz="6400" dirty="0"/>
              <a:t>Optimization Impact: Multi-objective approach significantly enhances system performance through balanced trade-offs</a:t>
            </a:r>
            <a:endParaRPr sz="6400" dirty="0"/>
          </a:p>
          <a:p>
            <a:pPr marL="457200" lvl="0" indent="-326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l" sz="6400" dirty="0"/>
              <a:t>Decision Framework: Evidence-based approach for stakeholder-specific recommendations</a:t>
            </a:r>
            <a:endParaRPr sz="64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308" name="Google Shape;308;p50"/>
          <p:cNvSpPr txBox="1">
            <a:spLocks/>
          </p:cNvSpPr>
          <p:nvPr/>
        </p:nvSpPr>
        <p:spPr>
          <a:xfrm>
            <a:off x="4572000" y="736416"/>
            <a:ext cx="4456800" cy="2322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lnSpc>
                <a:spcPct val="60000"/>
              </a:lnSpc>
              <a:buSzPts val="275"/>
              <a:buFont typeface="Roboto"/>
              <a:buNone/>
            </a:pPr>
            <a:r>
              <a:rPr lang="en-US" sz="1700" u="sng" dirty="0"/>
              <a:t>Research Impact</a:t>
            </a:r>
          </a:p>
          <a:p>
            <a:pPr indent="-329528">
              <a:lnSpc>
                <a:spcPct val="80000"/>
              </a:lnSpc>
              <a:spcBef>
                <a:spcPts val="1200"/>
              </a:spcBef>
              <a:buSzPts val="1589"/>
            </a:pPr>
            <a:r>
              <a:rPr lang="en-US" sz="1589" dirty="0"/>
              <a:t>Practical Application: Methodology adaptable for different climates and site constraints</a:t>
            </a:r>
          </a:p>
          <a:p>
            <a:pPr indent="-329528">
              <a:lnSpc>
                <a:spcPct val="80000"/>
              </a:lnSpc>
              <a:buSzPts val="1589"/>
            </a:pPr>
            <a:r>
              <a:rPr lang="en-US" sz="1589" dirty="0"/>
              <a:t>Industry Relevance: Provides actionable guidance for PV system designers and investors</a:t>
            </a:r>
          </a:p>
          <a:p>
            <a:pPr indent="-329528">
              <a:lnSpc>
                <a:spcPct val="80000"/>
              </a:lnSpc>
              <a:buSzPts val="1589"/>
            </a:pPr>
            <a:r>
              <a:rPr lang="en-US" sz="1589" dirty="0"/>
              <a:t>Academic Contribution: Advances multi-objective optimization in renewable energy</a:t>
            </a:r>
          </a:p>
          <a:p>
            <a:pPr marL="0" indent="0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  <a:buSzPts val="275"/>
              <a:buFont typeface="Roboto"/>
              <a:buNone/>
            </a:pPr>
            <a:endParaRPr lang="en-US" sz="989" dirty="0"/>
          </a:p>
        </p:txBody>
      </p:sp>
      <p:sp>
        <p:nvSpPr>
          <p:cNvPr id="4" name="Google Shape;309;p50">
            <a:extLst>
              <a:ext uri="{FF2B5EF4-FFF2-40B4-BE49-F238E27FC236}">
                <a16:creationId xmlns:a16="http://schemas.microsoft.com/office/drawing/2014/main" id="{1E530EC2-E0C2-A875-6E9B-40A0B1619864}"/>
              </a:ext>
            </a:extLst>
          </p:cNvPr>
          <p:cNvSpPr txBox="1">
            <a:spLocks/>
          </p:cNvSpPr>
          <p:nvPr/>
        </p:nvSpPr>
        <p:spPr>
          <a:xfrm>
            <a:off x="4539150" y="2749500"/>
            <a:ext cx="4522500" cy="2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lnSpc>
                <a:spcPct val="95000"/>
              </a:lnSpc>
              <a:buSzPts val="1018"/>
              <a:buFont typeface="Roboto"/>
              <a:buNone/>
            </a:pPr>
            <a:r>
              <a:rPr lang="en-US" sz="1726" u="sng" dirty="0"/>
              <a:t>Future Research Directions</a:t>
            </a:r>
          </a:p>
          <a:p>
            <a:pPr indent="-327025">
              <a:lnSpc>
                <a:spcPct val="95000"/>
              </a:lnSpc>
              <a:spcBef>
                <a:spcPts val="1200"/>
              </a:spcBef>
              <a:buSzPts val="1550"/>
            </a:pPr>
            <a:r>
              <a:rPr lang="en-US" sz="1550" dirty="0"/>
              <a:t>Dynamic Tracking Systems: Possible increase in load matching performance</a:t>
            </a:r>
          </a:p>
          <a:p>
            <a:pPr indent="-327025">
              <a:lnSpc>
                <a:spcPct val="95000"/>
              </a:lnSpc>
              <a:buSzPts val="1550"/>
            </a:pPr>
            <a:r>
              <a:rPr lang="en-US" sz="1550" dirty="0"/>
              <a:t>Hybrid Energy Systems: Combining PV with wind power and advanced storage</a:t>
            </a:r>
          </a:p>
          <a:p>
            <a:pPr indent="-327025">
              <a:lnSpc>
                <a:spcPct val="95000"/>
              </a:lnSpc>
              <a:buSzPts val="1550"/>
            </a:pPr>
            <a:r>
              <a:rPr lang="en-US" sz="1550" dirty="0"/>
              <a:t>Machine Learning Integration: Self-adaptive forecasting and optimization</a:t>
            </a:r>
          </a:p>
          <a:p>
            <a:pPr indent="-327025">
              <a:lnSpc>
                <a:spcPct val="95000"/>
              </a:lnSpc>
              <a:buSzPts val="1550"/>
            </a:pPr>
            <a:r>
              <a:rPr lang="en-US" sz="1550" dirty="0"/>
              <a:t>Multi-Objective optimization includes more objectives(costs, economic returns, </a:t>
            </a:r>
            <a:r>
              <a:rPr lang="en-US" sz="1550" dirty="0" err="1"/>
              <a:t>etc</a:t>
            </a:r>
            <a:r>
              <a:rPr lang="en-US" sz="1550" dirty="0"/>
              <a:t>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1"/>
          <p:cNvSpPr txBox="1">
            <a:spLocks noGrp="1"/>
          </p:cNvSpPr>
          <p:nvPr>
            <p:ph type="title"/>
          </p:nvPr>
        </p:nvSpPr>
        <p:spPr>
          <a:xfrm>
            <a:off x="111642" y="90377"/>
            <a:ext cx="8793126" cy="30090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l" sz="1810" u="sng" dirty="0"/>
              <a:t>Final Impact Statement</a:t>
            </a:r>
            <a:br>
              <a:rPr lang="en-US" sz="1810" u="sng" dirty="0"/>
            </a:br>
            <a:endParaRPr sz="1810" u="sng" dirty="0"/>
          </a:p>
          <a:p>
            <a:r>
              <a:rPr lang="en-US" sz="1810" dirty="0"/>
              <a:t>This work advances renewable energy by offering a comprehensive and replicable method that integrates PV orientation optimization, battery sizing, and economic analysis. The research demonstrates that intelligent multi-objective optimization can achieve better load matching with minimal energy sacrifice, reducing storage requirements while providing a solid foundation for context-aware renewable energy system design</a:t>
            </a:r>
            <a:endParaRPr sz="181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5"/>
          <p:cNvSpPr txBox="1">
            <a:spLocks noGrp="1"/>
          </p:cNvSpPr>
          <p:nvPr>
            <p:ph type="body" idx="1"/>
          </p:nvPr>
        </p:nvSpPr>
        <p:spPr>
          <a:xfrm>
            <a:off x="387900" y="233200"/>
            <a:ext cx="8368200" cy="45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6303"/>
              <a:t>Thank You for Your Attention</a:t>
            </a:r>
            <a:endParaRPr sz="6303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4396"/>
              <a:t>Questions &amp; Discussion</a:t>
            </a:r>
            <a:endParaRPr sz="4396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>
                <a:solidFill>
                  <a:schemeClr val="accent2"/>
                </a:solidFill>
                <a:highlight>
                  <a:schemeClr val="lt1"/>
                </a:highlight>
              </a:rPr>
              <a:t>Konstantinos Georgiou</a:t>
            </a:r>
            <a:endParaRPr sz="3615">
              <a:solidFill>
                <a:schemeClr val="accent2"/>
              </a:solidFill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>
                <a:solidFill>
                  <a:schemeClr val="accent2"/>
                </a:solidFill>
                <a:highlight>
                  <a:schemeClr val="lt1"/>
                </a:highlight>
              </a:rPr>
              <a:t>MSc in Energy Systems</a:t>
            </a:r>
            <a:endParaRPr sz="3615">
              <a:solidFill>
                <a:schemeClr val="accent2"/>
              </a:solidFill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>
                <a:solidFill>
                  <a:schemeClr val="accent2"/>
                </a:solidFill>
                <a:highlight>
                  <a:schemeClr val="lt1"/>
                </a:highlight>
              </a:rPr>
              <a:t>University of West Attica &amp; Heriot-Watt University</a:t>
            </a:r>
            <a:endParaRPr sz="3615">
              <a:solidFill>
                <a:schemeClr val="accent2"/>
              </a:solidFill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3615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/>
              <a:t>Simulation of Photovoltaic Systems:</a:t>
            </a:r>
            <a:endParaRPr sz="3615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/>
              <a:t>Optimization Algorithms, Battery Integration,</a:t>
            </a:r>
            <a:endParaRPr sz="3615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l" sz="3615"/>
              <a:t>and Economic Analysis Framework</a:t>
            </a:r>
            <a:endParaRPr sz="3615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87900" y="6350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2800" dirty="0"/>
              <a:t>Introduction - Background</a:t>
            </a:r>
            <a:endParaRPr sz="2600" dirty="0"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295023" y="643200"/>
            <a:ext cx="4067425" cy="40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u="sng" dirty="0"/>
              <a:t>The Energy Mismatch Problem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/>
              <a:t>Solar PV systems produce energy primarily during midday hours where solar irradiance is at the </a:t>
            </a:r>
            <a:r>
              <a:rPr lang="en-US" sz="1600" dirty="0" err="1"/>
              <a:t>maximun</a:t>
            </a:r>
            <a:r>
              <a:rPr lang="en-US" sz="1600" dirty="0"/>
              <a:t>, but sometimes the facility energy demand peaks during morning and evening hours.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/>
              <a:t>Result: Poor synchronization between energy production and consumption</a:t>
            </a:r>
            <a:endParaRPr lang="el-GR" sz="1600" dirty="0"/>
          </a:p>
        </p:txBody>
      </p:sp>
      <p:sp>
        <p:nvSpPr>
          <p:cNvPr id="4" name="Google Shape;77;p15">
            <a:extLst>
              <a:ext uri="{FF2B5EF4-FFF2-40B4-BE49-F238E27FC236}">
                <a16:creationId xmlns:a16="http://schemas.microsoft.com/office/drawing/2014/main" id="{4524463F-BBA3-51E1-B22C-99B47DC86FAB}"/>
              </a:ext>
            </a:extLst>
          </p:cNvPr>
          <p:cNvSpPr txBox="1">
            <a:spLocks/>
          </p:cNvSpPr>
          <p:nvPr/>
        </p:nvSpPr>
        <p:spPr>
          <a:xfrm>
            <a:off x="4781552" y="643200"/>
            <a:ext cx="4067425" cy="40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Bef>
                <a:spcPts val="1200"/>
              </a:spcBef>
              <a:spcAft>
                <a:spcPts val="1200"/>
              </a:spcAft>
              <a:buFont typeface="Roboto"/>
              <a:buNone/>
            </a:pPr>
            <a:r>
              <a:rPr lang="en-US" u="sng" dirty="0"/>
              <a:t>Consequences: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Font typeface="Roboto"/>
              <a:buNone/>
            </a:pPr>
            <a:r>
              <a:rPr lang="en-US" sz="1600" dirty="0"/>
              <a:t>Excess energy exported to grid at low feed-in tariffs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Font typeface="Roboto"/>
              <a:buNone/>
            </a:pPr>
            <a:r>
              <a:rPr lang="en-US" sz="1600" dirty="0"/>
              <a:t>Grid dependency during peak demand periods (expensive electricity)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Font typeface="Roboto"/>
              <a:buNone/>
            </a:pPr>
            <a:r>
              <a:rPr lang="en-US" sz="1600" dirty="0"/>
              <a:t>Increased need for energy storage systems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Font typeface="Roboto"/>
              <a:buNone/>
            </a:pPr>
            <a:r>
              <a:rPr lang="en-US" sz="1600" dirty="0"/>
              <a:t>Higher costs for batteries, maintenance, and system complexity</a:t>
            </a:r>
            <a:endParaRPr lang="el-GR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253800" y="21400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1500"/>
              </a:spcAft>
              <a:buNone/>
            </a:pPr>
            <a:r>
              <a:rPr lang="el" sz="2800" dirty="0">
                <a:latin typeface="Roboto"/>
                <a:ea typeface="Roboto"/>
                <a:cs typeface="Roboto"/>
                <a:sym typeface="Roboto"/>
              </a:rPr>
              <a:t>Scope of the Work</a:t>
            </a:r>
            <a:endParaRPr sz="2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5756100" y="652450"/>
            <a:ext cx="3000000" cy="4425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l" sz="215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lang="en-US" sz="215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l" sz="215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Work </a:t>
            </a:r>
            <a:r>
              <a:rPr lang="en-US" sz="215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Flow</a:t>
            </a:r>
            <a:endParaRPr sz="215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90500" marR="19050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PV System Simulation Framework</a:t>
            </a:r>
            <a:endParaRPr sz="150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                           ⬇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90500" marR="19050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Multi-Objective Optimization (NSGA-II)</a:t>
            </a:r>
            <a:endParaRPr sz="150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                           ⬇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90500" marR="19050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Battery Integration &amp; Economic Analysis</a:t>
            </a:r>
            <a:endParaRPr sz="150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                            ⬇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90500" marR="190500" lvl="0" indent="0" algn="ctr" rtl="0">
              <a:lnSpc>
                <a:spcPct val="100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l" sz="150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Decision Support &amp; Implementation Framework</a:t>
            </a:r>
            <a:endParaRPr sz="150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253800" y="652450"/>
            <a:ext cx="4997650" cy="3515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l" sz="1650" b="1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Primary Goals:</a:t>
            </a:r>
            <a:endParaRPr sz="1650" b="1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Develop sophisticated simulation framework for PV systems using physical modeling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Implement multi-objective optimization using evolutionary algorithms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Balance energy production maximization with consumption pattern matching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Integrate battery storage optimization and economic analysis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Provide practical guidance for optimal PV system integration</a:t>
            </a:r>
            <a:endParaRPr sz="1500" dirty="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87900" y="273050"/>
            <a:ext cx="8368200" cy="7683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None/>
            </a:pPr>
            <a:r>
              <a:rPr lang="el" sz="2800" dirty="0">
                <a:latin typeface="Roboto"/>
                <a:ea typeface="Roboto"/>
                <a:cs typeface="Roboto"/>
                <a:sym typeface="Roboto"/>
              </a:rPr>
              <a:t>Research Objectives</a:t>
            </a:r>
            <a:endParaRPr sz="2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387900" y="746462"/>
            <a:ext cx="8368200" cy="1698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l" sz="2900" b="1" dirty="0">
                <a:highlight>
                  <a:schemeClr val="lt1"/>
                </a:highlight>
              </a:rPr>
              <a:t>Core Research Question</a:t>
            </a:r>
            <a:endParaRPr sz="2900" b="1" dirty="0"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r>
              <a:rPr lang="el" sz="2900" dirty="0">
                <a:highlight>
                  <a:schemeClr val="lt1"/>
                </a:highlight>
              </a:rPr>
              <a:t>How to optimize PV system design (orientation and battery sizing) to simultaneously maximize energy production, minimize consumption mismatch, and achieve optimal economic returns?</a:t>
            </a:r>
            <a:endParaRPr sz="2900" dirty="0"/>
          </a:p>
        </p:txBody>
      </p:sp>
      <p:sp>
        <p:nvSpPr>
          <p:cNvPr id="93" name="Google Shape;93;p17"/>
          <p:cNvSpPr txBox="1"/>
          <p:nvPr/>
        </p:nvSpPr>
        <p:spPr>
          <a:xfrm>
            <a:off x="456300" y="2262550"/>
            <a:ext cx="4115700" cy="26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l" sz="195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Expected Contributions:</a:t>
            </a:r>
            <a:endParaRPr sz="195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Advanced simulation methodology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Multi-objective optimization framework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Battery integration strategy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Practical optimization guidelines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Economic viability assessment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l" sz="1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Decision-making framework</a:t>
            </a:r>
            <a:endParaRPr sz="15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endParaRPr sz="650" dirty="0">
              <a:solidFill>
                <a:schemeClr val="dk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1938E-E195-D0D4-ECA9-B7025AFAC7FC}"/>
              </a:ext>
            </a:extLst>
          </p:cNvPr>
          <p:cNvSpPr txBox="1"/>
          <p:nvPr/>
        </p:nvSpPr>
        <p:spPr>
          <a:xfrm>
            <a:off x="4356825" y="2444750"/>
            <a:ext cx="461445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Output:</a:t>
            </a:r>
            <a:r>
              <a:rPr lang="en-US" sz="18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Optimal PV system configuration with economic and technical performance metrics</a:t>
            </a:r>
            <a:endParaRPr lang="el-G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387900" y="118424"/>
            <a:ext cx="8368200" cy="872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SzPts val="990"/>
              <a:buNone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Methodology - Part 1: Data Processing &amp; Solar Modeling</a:t>
            </a:r>
            <a:endParaRPr sz="2400" dirty="0">
              <a:highlight>
                <a:schemeClr val="lt1"/>
              </a:highligh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35625" y="819150"/>
            <a:ext cx="4290326" cy="4205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 dirty="0">
                <a:highlight>
                  <a:schemeClr val="lt1"/>
                </a:highlight>
              </a:rPr>
              <a:t>Step 1: Input Data Processing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Clean and transform TMY meteorological data (8,760 hours)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Load building consumption profiles (kW)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Validate data quality and handle missing values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 dirty="0">
                <a:highlight>
                  <a:schemeClr val="lt1"/>
                </a:highlight>
              </a:rPr>
              <a:t>Step 2: Solar Position Calculation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Calculate sun position (zenith, azimuth angles) </a:t>
            </a:r>
            <a:r>
              <a:rPr lang="en-US" sz="1400">
                <a:highlight>
                  <a:schemeClr val="lt1"/>
                </a:highlight>
              </a:rPr>
              <a:t>using NSGA II </a:t>
            </a:r>
            <a:r>
              <a:rPr lang="en-US" sz="1400" dirty="0">
                <a:highlight>
                  <a:schemeClr val="lt1"/>
                </a:highlight>
              </a:rPr>
              <a:t>algorithm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Determine daylight hours (zenith &lt; 90°)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Generate solar geometry for all 8,760 hours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 dirty="0">
                <a:highlight>
                  <a:schemeClr val="lt1"/>
                </a:highlight>
              </a:rPr>
              <a:t>Step 3: Solar Irradiance Modeling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Calculate DNI from GHI using DISC Model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Compute plane-of-array irradiance using Hay-Davies Model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00" dirty="0">
              <a:highlight>
                <a:schemeClr val="lt1"/>
              </a:highlight>
            </a:endParaRPr>
          </a:p>
        </p:txBody>
      </p:sp>
      <p:sp>
        <p:nvSpPr>
          <p:cNvPr id="2" name="Google Shape;99;p18">
            <a:extLst>
              <a:ext uri="{FF2B5EF4-FFF2-40B4-BE49-F238E27FC236}">
                <a16:creationId xmlns:a16="http://schemas.microsoft.com/office/drawing/2014/main" id="{15063464-62EC-EBCD-9E41-EFEA28260CD3}"/>
              </a:ext>
            </a:extLst>
          </p:cNvPr>
          <p:cNvSpPr txBox="1">
            <a:spLocks/>
          </p:cNvSpPr>
          <p:nvPr/>
        </p:nvSpPr>
        <p:spPr>
          <a:xfrm>
            <a:off x="4572000" y="904875"/>
            <a:ext cx="4290326" cy="4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400" u="sng" dirty="0">
                <a:highlight>
                  <a:schemeClr val="lt1"/>
                </a:highlight>
              </a:rPr>
              <a:t>Step 4: PV Energy Production Calculation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Sharp ND-R240A5 panel modeling (240W, 14.6% efficiency)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Cell temperature calculation using NOCT method (47.5°C)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highlight>
                  <a:schemeClr val="lt1"/>
                </a:highlight>
              </a:rPr>
              <a:t>Apply system losses (soiling, shading, temperature, inverter)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400" u="sng" dirty="0">
                <a:highlight>
                  <a:schemeClr val="lt1"/>
                </a:highlight>
              </a:rPr>
              <a:t>Step 5: Load Matching Analysis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400" dirty="0">
                <a:highlight>
                  <a:schemeClr val="lt1"/>
                </a:highlight>
              </a:rPr>
              <a:t>Calculate weighting factors using adaptive strategy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400" dirty="0">
                <a:highlight>
                  <a:schemeClr val="lt1"/>
                </a:highlight>
              </a:rPr>
              <a:t>Combine temporal, load, and solar components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en-US" sz="1400" dirty="0">
                <a:highlight>
                  <a:schemeClr val="lt1"/>
                </a:highlight>
              </a:rPr>
              <a:t>Assign importance weights to different hours based on consumption patterns</a:t>
            </a:r>
          </a:p>
          <a:p>
            <a:pPr marL="0" indent="0">
              <a:lnSpc>
                <a:spcPct val="100000"/>
              </a:lnSpc>
              <a:buFont typeface="Roboto"/>
              <a:buNone/>
            </a:pPr>
            <a:endParaRPr lang="en-US" sz="1400" dirty="0">
              <a:highlight>
                <a:schemeClr val="lt1"/>
              </a:highlight>
            </a:endParaRPr>
          </a:p>
          <a:p>
            <a:pPr marL="0" indent="0">
              <a:lnSpc>
                <a:spcPct val="100000"/>
              </a:lnSpc>
              <a:buFont typeface="Roboto"/>
              <a:buNone/>
            </a:pPr>
            <a:r>
              <a:rPr lang="fr-FR" sz="1400" dirty="0">
                <a:effectLst/>
              </a:rPr>
              <a:t>𝑤(𝑡)=𝑤_𝑡𝑒𝑚𝑝 (𝑡)∙𝑤</a:t>
            </a:r>
            <a:r>
              <a:rPr lang="fr-FR" sz="1400" dirty="0"/>
              <a:t>_</a:t>
            </a:r>
            <a:r>
              <a:rPr lang="fr-FR" sz="1400" i="1" dirty="0" err="1"/>
              <a:t>load</a:t>
            </a:r>
            <a:r>
              <a:rPr lang="fr-FR" sz="1400" dirty="0"/>
              <a:t> ∙(𝑡)𝑤_</a:t>
            </a:r>
            <a:r>
              <a:rPr lang="fr-FR" sz="1400" i="1" dirty="0"/>
              <a:t>production</a:t>
            </a:r>
            <a:r>
              <a:rPr lang="fr-FR" sz="1400" dirty="0"/>
              <a:t> </a:t>
            </a:r>
            <a:r>
              <a:rPr lang="fr-FR" sz="1400" dirty="0">
                <a:effectLst/>
              </a:rPr>
              <a:t>(𝑡)</a:t>
            </a:r>
            <a:endParaRPr lang="en-US" sz="1400" dirty="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5864DB-1197-D1D3-C7F6-E624EC102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75141"/>
            <a:ext cx="8368200" cy="686100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Methodology - Part 2: Optimization &amp; Analysis</a:t>
            </a:r>
            <a:endParaRPr lang="el-G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0C7C32-3791-44AB-E131-FE41C8494F92}"/>
              </a:ext>
            </a:extLst>
          </p:cNvPr>
          <p:cNvSpPr txBox="1"/>
          <p:nvPr/>
        </p:nvSpPr>
        <p:spPr>
          <a:xfrm>
            <a:off x="317500" y="892699"/>
            <a:ext cx="446405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Step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6: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Multi-Objective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Optimization</a:t>
            </a:r>
            <a:endParaRPr lang="en-US" u="sng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l-GR" u="sng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NSGA-II algorithm with population size 50, 30 generations</a:t>
            </a:r>
          </a:p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Objective 1: Minimize weighted energy mismatch</a:t>
            </a:r>
          </a:p>
          <a:p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Objective 2: Maximize total energy production</a:t>
            </a:r>
          </a:p>
          <a:p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Variables: Tilt angle (0-60°), azimuth angle (90-270°)</a:t>
            </a:r>
          </a:p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Generate Pareto front of optimal trade-off solutions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D1B4E9-3BB4-5100-22B9-50A8EE18F760}"/>
              </a:ext>
            </a:extLst>
          </p:cNvPr>
          <p:cNvSpPr txBox="1"/>
          <p:nvPr/>
        </p:nvSpPr>
        <p:spPr>
          <a:xfrm>
            <a:off x="209550" y="3147975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Step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7: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Battery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Sizing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Simulation</a:t>
            </a:r>
            <a:endParaRPr lang="el-GR" u="sng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Hourly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energy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flow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simulation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for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capacities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1-100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kWh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Battery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parameters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90%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efficiency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80%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depth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of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discharge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Economic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viability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filter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Payback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period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≤ 10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years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Selection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criteria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Maximum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NPV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among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viable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options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D2E4-78E2-C672-819D-A41BC89433D4}"/>
              </a:ext>
            </a:extLst>
          </p:cNvPr>
          <p:cNvSpPr txBox="1"/>
          <p:nvPr/>
        </p:nvSpPr>
        <p:spPr>
          <a:xfrm>
            <a:off x="4729163" y="3154736"/>
            <a:ext cx="441483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Step 9: Results Analysis &amp; Validation</a:t>
            </a:r>
          </a:p>
          <a:p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Seasonal performance analysis (winter, spring, summer, fall)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Sensitivity analysis for key parameters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Validation against PVGIS and industry benchmarks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Generate comprehensive reports and visualizations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DB4EA1-045E-8C48-96DA-5CFAC6B4E541}"/>
              </a:ext>
            </a:extLst>
          </p:cNvPr>
          <p:cNvSpPr txBox="1"/>
          <p:nvPr/>
        </p:nvSpPr>
        <p:spPr>
          <a:xfrm>
            <a:off x="4676776" y="892699"/>
            <a:ext cx="467677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Step</a:t>
            </a:r>
            <a:r>
              <a:rPr lang="el-GR" u="sng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8: Economic </a:t>
            </a:r>
            <a:r>
              <a:rPr lang="el-GR" u="sng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Analysis</a:t>
            </a:r>
            <a:endParaRPr lang="el-GR" u="sng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Calculate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initial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investment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panels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inverter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battery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installation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Annual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cash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flow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modeling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over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25-year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lifetime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Financial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metrics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NPV, IRR,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payback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period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LCOE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Performance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metrics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Self-sufficiency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self-consumption</a:t>
            </a:r>
            <a:r>
              <a:rPr lang="el-GR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l-GR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rates</a:t>
            </a:r>
            <a:endParaRPr lang="el-G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387900" y="28925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800"/>
              </a:spcBef>
              <a:spcAft>
                <a:spcPts val="2300"/>
              </a:spcAft>
              <a:buSzPts val="990"/>
              <a:buNone/>
            </a:pPr>
            <a:r>
              <a:rPr lang="el" sz="2825">
                <a:latin typeface="Roboto"/>
                <a:ea typeface="Roboto"/>
                <a:cs typeface="Roboto"/>
                <a:sym typeface="Roboto"/>
              </a:rPr>
              <a:t>Input Data: Load and Weather Data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6050" y="1790700"/>
            <a:ext cx="3873500" cy="222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0;p24">
            <a:extLst>
              <a:ext uri="{FF2B5EF4-FFF2-40B4-BE49-F238E27FC236}">
                <a16:creationId xmlns:a16="http://schemas.microsoft.com/office/drawing/2014/main" id="{B09DE05D-20EA-2168-CEB5-1BB3B810C10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790700"/>
            <a:ext cx="5181600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4D47D7-3781-E02B-AAF6-39C19FF67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1758</TotalTime>
  <Words>1808</Words>
  <Application>Microsoft Office PowerPoint</Application>
  <PresentationFormat>On-screen Show (16:9)</PresentationFormat>
  <Paragraphs>291</Paragraphs>
  <Slides>26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Roboto Slab</vt:lpstr>
      <vt:lpstr>Arial</vt:lpstr>
      <vt:lpstr>Roboto</vt:lpstr>
      <vt:lpstr>Marina</vt:lpstr>
      <vt:lpstr>Simulation of Photovoltaic Systems: Optimization Algorithms and Simulation Framework</vt:lpstr>
      <vt:lpstr>Presentation Outline</vt:lpstr>
      <vt:lpstr>Introduction - Background</vt:lpstr>
      <vt:lpstr>Scope of the Work</vt:lpstr>
      <vt:lpstr>Research Objectives</vt:lpstr>
      <vt:lpstr>Methodology - Part 1: Data Processing &amp; Solar Modeling</vt:lpstr>
      <vt:lpstr>Methodology - Part 2: Optimization &amp; Analysis</vt:lpstr>
      <vt:lpstr>Input Data: Load and Weather Data</vt:lpstr>
      <vt:lpstr>PowerPoint Presentation</vt:lpstr>
      <vt:lpstr>PowerPoint Presentation</vt:lpstr>
      <vt:lpstr>Optimization Results &amp; Performance</vt:lpstr>
      <vt:lpstr>PowerPoint Presentation</vt:lpstr>
      <vt:lpstr>Optimization Results &amp; Performance</vt:lpstr>
      <vt:lpstr>PowerPoint Presentation</vt:lpstr>
      <vt:lpstr>Optimization Results &amp; Performance</vt:lpstr>
      <vt:lpstr>Battery Strategy Comparison: Single vs Multi-Objective</vt:lpstr>
      <vt:lpstr>PowerPoint Presentation</vt:lpstr>
      <vt:lpstr>Economic Performance - Financial Metrics &amp; ROI</vt:lpstr>
      <vt:lpstr>System Performance Summary - Overall Metrics &amp; Key Findings</vt:lpstr>
      <vt:lpstr>Limitations of the Project</vt:lpstr>
      <vt:lpstr>PowerPoint Presentation</vt:lpstr>
      <vt:lpstr>Comparison with Similar Research Works</vt:lpstr>
      <vt:lpstr>PowerPoint Presentation</vt:lpstr>
      <vt:lpstr>Conclusions</vt:lpstr>
      <vt:lpstr>Final Impact Statement  This work advances renewable energy by offering a comprehensive and replicable method that integrates PV orientation optimization, battery sizing, and economic analysis. The research demonstrates that intelligent multi-objective optimization can achieve better load matching with minimal energy sacrifice, reducing storage requirements while providing a solid foundation for context-aware renewable energy system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Georgiou Konstantinos</dc:creator>
  <cp:lastModifiedBy>Georgiou Konstantinos</cp:lastModifiedBy>
  <cp:revision>6</cp:revision>
  <dcterms:modified xsi:type="dcterms:W3CDTF">2025-07-17T14:50:08Z</dcterms:modified>
</cp:coreProperties>
</file>